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6" r:id="rId5"/>
    <p:sldId id="273" r:id="rId6"/>
    <p:sldId id="266" r:id="rId7"/>
    <p:sldId id="267" r:id="rId8"/>
    <p:sldId id="268" r:id="rId9"/>
    <p:sldId id="269" r:id="rId10"/>
    <p:sldId id="270" r:id="rId11"/>
    <p:sldId id="271" r:id="rId12"/>
    <p:sldId id="272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7C8C"/>
    <a:srgbClr val="532939"/>
    <a:srgbClr val="8A6579"/>
    <a:srgbClr val="899F99"/>
    <a:srgbClr val="ACAA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289" autoAdjust="0"/>
    <p:restoredTop sz="94751"/>
  </p:normalViewPr>
  <p:slideViewPr>
    <p:cSldViewPr snapToGrid="0" snapToObjects="1">
      <p:cViewPr varScale="1">
        <p:scale>
          <a:sx n="122" d="100"/>
          <a:sy n="122" d="100"/>
        </p:scale>
        <p:origin x="192" y="9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2" d="100"/>
          <a:sy n="72" d="100"/>
        </p:scale>
        <p:origin x="35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6E645-434C-EA49-B6C6-C5690AE0E696}" type="datetimeFigureOut">
              <a:rPr lang="en-US" smtClean="0"/>
              <a:t>5/23/19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06D3A-93EA-CB41-BAE5-94634AB78CD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9122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1C43BC-87C1-AD48-8DA8-7FA849D3A8A5}" type="datetimeFigureOut">
              <a:rPr lang="en-US" smtClean="0"/>
              <a:t>5/23/19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6F5A1-B8CD-C341-A68D-A28A25926E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17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tif"/><Relationship Id="rId9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6854843" y="4173746"/>
            <a:ext cx="2162158" cy="909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7311" y="4509245"/>
            <a:ext cx="8013597" cy="490853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2" b="44420"/>
          <a:stretch/>
        </p:blipFill>
        <p:spPr>
          <a:xfrm>
            <a:off x="3" y="1067785"/>
            <a:ext cx="9144000" cy="3122342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3" y="3199894"/>
            <a:ext cx="9143999" cy="10108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7309" y="3258409"/>
            <a:ext cx="8013596" cy="990050"/>
          </a:xfrm>
        </p:spPr>
        <p:txBody>
          <a:bodyPr anchor="t" anchorCtr="0">
            <a:normAutofit/>
          </a:bodyPr>
          <a:lstStyle>
            <a:lvl1pPr algn="l">
              <a:defRPr sz="3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3" y="897565"/>
            <a:ext cx="9143999" cy="154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6" name="Triangle 15"/>
          <p:cNvSpPr/>
          <p:nvPr userDrawn="1"/>
        </p:nvSpPr>
        <p:spPr>
          <a:xfrm rot="10800000">
            <a:off x="774890" y="4192902"/>
            <a:ext cx="393539" cy="21327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645" y="257751"/>
            <a:ext cx="1899865" cy="75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30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994172"/>
          </a:xfrm>
        </p:spPr>
        <p:txBody>
          <a:bodyPr>
            <a:normAutofit/>
          </a:bodyPr>
          <a:lstStyle>
            <a:lvl1pPr>
              <a:defRPr sz="3600" b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14000"/>
              </a:lnSpc>
              <a:defRPr/>
            </a:lvl1pPr>
            <a:lvl2pPr>
              <a:lnSpc>
                <a:spcPct val="114000"/>
              </a:lnSpc>
              <a:defRPr/>
            </a:lvl2pPr>
            <a:lvl3pPr>
              <a:lnSpc>
                <a:spcPct val="114000"/>
              </a:lnSpc>
              <a:defRPr/>
            </a:lvl3pPr>
            <a:lvl4pPr>
              <a:lnSpc>
                <a:spcPct val="114000"/>
              </a:lnSpc>
              <a:defRPr/>
            </a:lvl4pPr>
            <a:lvl5pPr>
              <a:lnSpc>
                <a:spcPct val="114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091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2" b="54662"/>
          <a:stretch/>
        </p:blipFill>
        <p:spPr>
          <a:xfrm>
            <a:off x="3" y="1067785"/>
            <a:ext cx="9144000" cy="249837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3000" y="2701529"/>
            <a:ext cx="6261100" cy="605937"/>
          </a:xfrm>
        </p:spPr>
        <p:txBody>
          <a:bodyPr/>
          <a:lstStyle>
            <a:lvl1pPr marL="0" indent="0" algn="l">
              <a:buNone/>
              <a:defRPr sz="1800">
                <a:solidFill>
                  <a:srgbClr val="8A6579"/>
                </a:solidFill>
              </a:defRPr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1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1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6389226" y="4173746"/>
            <a:ext cx="2627776" cy="909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1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0" y="2902834"/>
            <a:ext cx="9144000" cy="8345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9" name="Triangle 18"/>
          <p:cNvSpPr/>
          <p:nvPr userDrawn="1"/>
        </p:nvSpPr>
        <p:spPr>
          <a:xfrm>
            <a:off x="8083794" y="3537927"/>
            <a:ext cx="393539" cy="20252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2745" y="3170627"/>
            <a:ext cx="5370969" cy="511329"/>
          </a:xfrm>
        </p:spPr>
        <p:txBody>
          <a:bodyPr anchor="t">
            <a:noAutofit/>
          </a:bodyPr>
          <a:lstStyle>
            <a:lvl1pPr algn="l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5887331" y="3171126"/>
            <a:ext cx="27725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www.nespclimate.com.au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344039" y="2885442"/>
            <a:ext cx="3449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FOR MORE INFORMATION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1" y="375325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Arial" charset="0"/>
                <a:ea typeface="Arial" charset="0"/>
                <a:cs typeface="Arial" charset="0"/>
              </a:rPr>
              <a:t>The</a:t>
            </a:r>
            <a:r>
              <a:rPr lang="en-US" sz="900" baseline="0" dirty="0">
                <a:latin typeface="Arial" charset="0"/>
                <a:ea typeface="Arial" charset="0"/>
                <a:cs typeface="Arial" charset="0"/>
              </a:rPr>
              <a:t> Earth Systems and Climate Change Hub is funded by the Australian Government’s National Environmental Science Program,</a:t>
            </a:r>
            <a:br>
              <a:rPr lang="en-US" sz="900" baseline="0" dirty="0">
                <a:latin typeface="Arial" charset="0"/>
                <a:ea typeface="Arial" charset="0"/>
                <a:cs typeface="Arial" charset="0"/>
              </a:rPr>
            </a:br>
            <a:r>
              <a:rPr lang="en-US" sz="900" baseline="0" dirty="0">
                <a:latin typeface="Arial" charset="0"/>
                <a:ea typeface="Arial" charset="0"/>
                <a:cs typeface="Arial" charset="0"/>
              </a:rPr>
              <a:t>with co-investment from the following partner agencies</a:t>
            </a:r>
            <a:endParaRPr lang="en-US" sz="9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3" y="897565"/>
            <a:ext cx="9143999" cy="154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n>
                <a:noFill/>
              </a:ln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745" y="200909"/>
            <a:ext cx="1815290" cy="72430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4503" y="4173746"/>
            <a:ext cx="926026" cy="64845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1" y="4269264"/>
            <a:ext cx="515735" cy="51573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443" y="4371355"/>
            <a:ext cx="975392" cy="33388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736" y="4345326"/>
            <a:ext cx="1395006" cy="36270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964" y="4266683"/>
            <a:ext cx="1350354" cy="58041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242" y="4350010"/>
            <a:ext cx="1116418" cy="47219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088" y="4285449"/>
            <a:ext cx="921762" cy="48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37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704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19200"/>
            <a:ext cx="7886700" cy="3413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4733925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5943" y="4326061"/>
            <a:ext cx="1708522" cy="68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65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49" r:id="rId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400" b="0" kern="1200">
          <a:solidFill>
            <a:srgbClr val="7F7F7F"/>
          </a:solidFill>
          <a:latin typeface="Arial" charset="0"/>
          <a:ea typeface="Arial" charset="0"/>
          <a:cs typeface="Arial" charset="0"/>
        </a:defRPr>
      </a:lvl1pPr>
    </p:titleStyle>
    <p:bodyStyle>
      <a:lvl1pPr marL="228594" indent="-228594" algn="l" defTabSz="914377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8A6579"/>
          </a:solidFill>
          <a:latin typeface="Arial" charset="0"/>
          <a:ea typeface="Arial" charset="0"/>
          <a:cs typeface="Arial" charset="0"/>
        </a:defRPr>
      </a:lvl1pPr>
      <a:lvl2pPr marL="685783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2971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160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349" indent="-228594" algn="l" defTabSz="914377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0" y="3352800"/>
            <a:ext cx="9144000" cy="832624"/>
          </a:xfrm>
        </p:spPr>
        <p:txBody>
          <a:bodyPr>
            <a:noAutofit/>
          </a:bodyPr>
          <a:lstStyle/>
          <a:p>
            <a:r>
              <a:rPr lang="en-AU" sz="2800" dirty="0"/>
              <a:t>Tropical climate variability and ENSO in ACCESS models for CMIP6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0" y="4434443"/>
            <a:ext cx="9144000" cy="4614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 algn="ctr" defTabSz="914377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377" indent="0" algn="ctr" defTabSz="914377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566" indent="0" algn="ctr" defTabSz="914377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754" indent="0" algn="ctr" defTabSz="914377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Harun Rashid, Climate Science Centre, CSIRO Oceans and Atmosphere</a:t>
            </a:r>
          </a:p>
        </p:txBody>
      </p:sp>
    </p:spTree>
    <p:extLst>
      <p:ext uri="{BB962C8B-B14F-4D97-AF65-F5344CB8AC3E}">
        <p14:creationId xmlns:p14="http://schemas.microsoft.com/office/powerpoint/2010/main" val="1182911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2D9BD-0D1C-B847-B6AE-FB0678C1C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47" y="201465"/>
            <a:ext cx="7886700" cy="46068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Models and 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44707-D75A-2042-A2B7-13D57E4F9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747" y="864988"/>
            <a:ext cx="7886700" cy="4278512"/>
          </a:xfrm>
        </p:spPr>
        <p:txBody>
          <a:bodyPr>
            <a:normAutofit/>
          </a:bodyPr>
          <a:lstStyle/>
          <a:p>
            <a:r>
              <a:rPr lang="en-US" sz="2400" dirty="0"/>
              <a:t>Historical simulations:</a:t>
            </a:r>
          </a:p>
          <a:p>
            <a:pPr lvl="1"/>
            <a:r>
              <a:rPr lang="en-US" dirty="0"/>
              <a:t>ACCESS-CM2 (1850-1961)</a:t>
            </a:r>
          </a:p>
          <a:p>
            <a:pPr lvl="1"/>
            <a:r>
              <a:rPr lang="en-US" dirty="0"/>
              <a:t>ESM1.5 (1850-1907)</a:t>
            </a:r>
          </a:p>
          <a:p>
            <a:r>
              <a:rPr lang="en-US" sz="2400" dirty="0"/>
              <a:t>Variables:</a:t>
            </a:r>
          </a:p>
          <a:p>
            <a:pPr lvl="1"/>
            <a:r>
              <a:rPr lang="en-US" dirty="0"/>
              <a:t>Sea surface temperatures (SSTs)</a:t>
            </a:r>
          </a:p>
          <a:p>
            <a:pPr lvl="1"/>
            <a:r>
              <a:rPr lang="en-US" dirty="0"/>
              <a:t>Zonal wind stress (</a:t>
            </a:r>
            <a:r>
              <a:rPr lang="en-US" dirty="0" err="1"/>
              <a:t>Taux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Thermocline depth (Z20)</a:t>
            </a:r>
          </a:p>
          <a:p>
            <a:r>
              <a:rPr lang="en-US" sz="2400" dirty="0"/>
              <a:t>Stats: Mean, variance, EOFs and spectral analysis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197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613" y="169933"/>
            <a:ext cx="8186737" cy="544442"/>
          </a:xfrm>
        </p:spPr>
        <p:txBody>
          <a:bodyPr>
            <a:normAutofit/>
          </a:bodyPr>
          <a:lstStyle/>
          <a:p>
            <a:r>
              <a:rPr lang="en-AU" sz="3200" dirty="0">
                <a:solidFill>
                  <a:srgbClr val="0070C0"/>
                </a:solidFill>
              </a:rPr>
              <a:t>Time mean SST, </a:t>
            </a:r>
            <a:r>
              <a:rPr lang="en-AU" sz="3200" dirty="0" err="1">
                <a:solidFill>
                  <a:srgbClr val="0070C0"/>
                </a:solidFill>
              </a:rPr>
              <a:t>Taux</a:t>
            </a:r>
            <a:r>
              <a:rPr lang="en-AU" sz="3200" dirty="0">
                <a:solidFill>
                  <a:srgbClr val="0070C0"/>
                </a:solidFill>
              </a:rPr>
              <a:t> and Z20</a:t>
            </a:r>
            <a:endParaRPr lang="en-AU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8613" y="714376"/>
            <a:ext cx="8186737" cy="4429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000" dirty="0">
                <a:solidFill>
                  <a:srgbClr val="0070C0"/>
                </a:solidFill>
              </a:rPr>
              <a:t>.</a:t>
            </a:r>
          </a:p>
          <a:p>
            <a:endParaRPr lang="en-AU" sz="2000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B8EDC0-4B81-1F4C-9F9A-1E1ACEDC06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39"/>
          <a:stretch/>
        </p:blipFill>
        <p:spPr>
          <a:xfrm>
            <a:off x="328613" y="832250"/>
            <a:ext cx="5947450" cy="41933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6E3542-E6D2-7B43-A373-CD66C43A8681}"/>
              </a:ext>
            </a:extLst>
          </p:cNvPr>
          <p:cNvSpPr txBox="1"/>
          <p:nvPr/>
        </p:nvSpPr>
        <p:spPr>
          <a:xfrm>
            <a:off x="6370948" y="945931"/>
            <a:ext cx="214440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Cold tongue bias in the western to central Pacific in both models</a:t>
            </a:r>
          </a:p>
          <a:p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Westerly bias in the central to eastern Pacific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Deeper thermocline, with a shallow patch to the south</a:t>
            </a:r>
          </a:p>
        </p:txBody>
      </p:sp>
    </p:spTree>
    <p:extLst>
      <p:ext uri="{BB962C8B-B14F-4D97-AF65-F5344CB8AC3E}">
        <p14:creationId xmlns:p14="http://schemas.microsoft.com/office/powerpoint/2010/main" val="4211566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83B1E-E836-7247-BFA7-B958D511E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597322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Temporal standard deviations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09168D-8592-A046-B12E-161D720314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410"/>
          <a:stretch/>
        </p:blipFill>
        <p:spPr>
          <a:xfrm>
            <a:off x="628650" y="767255"/>
            <a:ext cx="5965727" cy="42163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75B38D-E163-5D4F-912F-3B936AE27437}"/>
              </a:ext>
            </a:extLst>
          </p:cNvPr>
          <p:cNvSpPr txBox="1"/>
          <p:nvPr/>
        </p:nvSpPr>
        <p:spPr>
          <a:xfrm>
            <a:off x="6594377" y="902637"/>
            <a:ext cx="21444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Max SST variance is confined to the Nino3 region (east Pacific) for CM2</a:t>
            </a:r>
          </a:p>
          <a:p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Smaller </a:t>
            </a:r>
            <a:r>
              <a:rPr lang="en-US" dirty="0" err="1">
                <a:solidFill>
                  <a:srgbClr val="00B050"/>
                </a:solidFill>
              </a:rPr>
              <a:t>Taux</a:t>
            </a:r>
            <a:r>
              <a:rPr lang="en-US" dirty="0">
                <a:solidFill>
                  <a:srgbClr val="00B050"/>
                </a:solidFill>
              </a:rPr>
              <a:t> variance in the tropics than in </a:t>
            </a:r>
            <a:r>
              <a:rPr lang="en-US" dirty="0" err="1">
                <a:solidFill>
                  <a:srgbClr val="00B050"/>
                </a:solidFill>
              </a:rPr>
              <a:t>obs</a:t>
            </a:r>
            <a:endParaRPr lang="en-US" dirty="0">
              <a:solidFill>
                <a:srgbClr val="00B05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Also smaller tropical Z20 variance</a:t>
            </a:r>
          </a:p>
        </p:txBody>
      </p:sp>
    </p:spTree>
    <p:extLst>
      <p:ext uri="{BB962C8B-B14F-4D97-AF65-F5344CB8AC3E}">
        <p14:creationId xmlns:p14="http://schemas.microsoft.com/office/powerpoint/2010/main" val="351923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B3C3-13E7-934D-9FE9-182177D07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53426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EOFs of Pacific SST anomalies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27B031-2B09-1B47-A776-58C931E50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697"/>
          <a:stretch/>
        </p:blipFill>
        <p:spPr>
          <a:xfrm>
            <a:off x="702222" y="788275"/>
            <a:ext cx="4931322" cy="427497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A7E77D-E847-AE40-B682-D7670C5E4A71}"/>
              </a:ext>
            </a:extLst>
          </p:cNvPr>
          <p:cNvSpPr txBox="1"/>
          <p:nvPr/>
        </p:nvSpPr>
        <p:spPr>
          <a:xfrm>
            <a:off x="5908492" y="788275"/>
            <a:ext cx="214440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The 1</a:t>
            </a:r>
            <a:r>
              <a:rPr lang="en-US" baseline="30000" dirty="0">
                <a:solidFill>
                  <a:srgbClr val="C00000"/>
                </a:solidFill>
              </a:rPr>
              <a:t>st</a:t>
            </a:r>
            <a:r>
              <a:rPr lang="en-US" dirty="0">
                <a:solidFill>
                  <a:srgbClr val="C00000"/>
                </a:solidFill>
              </a:rPr>
              <a:t> EOF has too small (large) area in CM2 (ESM1.5) </a:t>
            </a:r>
          </a:p>
          <a:p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The observed 2</a:t>
            </a:r>
            <a:r>
              <a:rPr lang="en-US" baseline="30000" dirty="0">
                <a:solidFill>
                  <a:srgbClr val="00B050"/>
                </a:solidFill>
              </a:rPr>
              <a:t>nd</a:t>
            </a:r>
            <a:r>
              <a:rPr lang="en-US" dirty="0">
                <a:solidFill>
                  <a:srgbClr val="00B050"/>
                </a:solidFill>
              </a:rPr>
              <a:t> EOF appears as the (weaker) 3</a:t>
            </a:r>
            <a:r>
              <a:rPr lang="en-US" baseline="30000" dirty="0">
                <a:solidFill>
                  <a:srgbClr val="00B050"/>
                </a:solidFill>
              </a:rPr>
              <a:t>rd</a:t>
            </a:r>
            <a:r>
              <a:rPr lang="en-US" dirty="0">
                <a:solidFill>
                  <a:srgbClr val="00B050"/>
                </a:solidFill>
              </a:rPr>
              <a:t> EOF in CM2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454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8D0EF-4B2E-6245-A4A2-98357F929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47987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EOFs of zonal wind stress anomalies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80C04D-A762-4745-B79C-AD9135411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696"/>
          <a:stretch/>
        </p:blipFill>
        <p:spPr>
          <a:xfrm>
            <a:off x="963023" y="730062"/>
            <a:ext cx="5090936" cy="44134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573124-AA83-FF4D-AC9B-C9F10176CD57}"/>
              </a:ext>
            </a:extLst>
          </p:cNvPr>
          <p:cNvSpPr txBox="1"/>
          <p:nvPr/>
        </p:nvSpPr>
        <p:spPr>
          <a:xfrm>
            <a:off x="6255334" y="730062"/>
            <a:ext cx="22600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Too little tropical </a:t>
            </a:r>
            <a:r>
              <a:rPr lang="en-US" dirty="0" err="1">
                <a:solidFill>
                  <a:srgbClr val="C00000"/>
                </a:solidFill>
              </a:rPr>
              <a:t>Taux</a:t>
            </a:r>
            <a:r>
              <a:rPr lang="en-US" dirty="0">
                <a:solidFill>
                  <a:srgbClr val="C00000"/>
                </a:solidFill>
              </a:rPr>
              <a:t> variability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The leading EOFs are dominated by subtropical variances, unlike in </a:t>
            </a:r>
            <a:r>
              <a:rPr lang="en-US" dirty="0" err="1">
                <a:solidFill>
                  <a:srgbClr val="0070C0"/>
                </a:solidFill>
              </a:rPr>
              <a:t>obs</a:t>
            </a:r>
            <a:endParaRPr lang="en-US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071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5449B-C535-6B43-8956-A892B6B36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EOFs of thermocline depth anomalies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CF7252-342D-B949-B98F-EEA5A5E7B1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080"/>
          <a:stretch/>
        </p:blipFill>
        <p:spPr>
          <a:xfrm>
            <a:off x="822459" y="948276"/>
            <a:ext cx="4716492" cy="411497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15DFEA-934D-3744-B2A6-A850E73D8B33}"/>
              </a:ext>
            </a:extLst>
          </p:cNvPr>
          <p:cNvSpPr txBox="1"/>
          <p:nvPr/>
        </p:nvSpPr>
        <p:spPr>
          <a:xfrm>
            <a:off x="5813899" y="961131"/>
            <a:ext cx="250764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The leading east-west mode is not pronounced</a:t>
            </a:r>
          </a:p>
          <a:p>
            <a:r>
              <a:rPr lang="en-US" dirty="0">
                <a:solidFill>
                  <a:srgbClr val="0070C0"/>
                </a:solidFill>
              </a:rPr>
              <a:t>In the models (appears as the 2</a:t>
            </a:r>
            <a:r>
              <a:rPr lang="en-US" baseline="30000" dirty="0">
                <a:solidFill>
                  <a:srgbClr val="0070C0"/>
                </a:solidFill>
              </a:rPr>
              <a:t>nd</a:t>
            </a:r>
            <a:r>
              <a:rPr lang="en-US" dirty="0">
                <a:solidFill>
                  <a:srgbClr val="0070C0"/>
                </a:solidFill>
              </a:rPr>
              <a:t> mode?)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The 1</a:t>
            </a:r>
            <a:r>
              <a:rPr lang="en-US" baseline="30000" dirty="0">
                <a:solidFill>
                  <a:srgbClr val="C00000"/>
                </a:solidFill>
              </a:rPr>
              <a:t>st</a:t>
            </a:r>
            <a:r>
              <a:rPr lang="en-US" dirty="0">
                <a:solidFill>
                  <a:srgbClr val="C00000"/>
                </a:solidFill>
              </a:rPr>
              <a:t> EOF in CM2 looks more like the recharge-discharge mode (2</a:t>
            </a:r>
            <a:r>
              <a:rPr lang="en-US" baseline="30000" dirty="0">
                <a:solidFill>
                  <a:srgbClr val="C00000"/>
                </a:solidFill>
              </a:rPr>
              <a:t>nd</a:t>
            </a:r>
            <a:r>
              <a:rPr lang="en-US" dirty="0">
                <a:solidFill>
                  <a:srgbClr val="C00000"/>
                </a:solidFill>
              </a:rPr>
              <a:t> mode in </a:t>
            </a:r>
            <a:r>
              <a:rPr lang="en-US" dirty="0" err="1">
                <a:solidFill>
                  <a:srgbClr val="C00000"/>
                </a:solidFill>
              </a:rPr>
              <a:t>obs</a:t>
            </a:r>
            <a:r>
              <a:rPr lang="en-US" dirty="0">
                <a:solidFill>
                  <a:srgbClr val="C00000"/>
                </a:solidFill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269516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CA1C3-51A1-E543-8CE8-D18961E20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381" y="100303"/>
            <a:ext cx="7886700" cy="47119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Wavelet and power spectra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4C9D57-BD28-EF49-AD37-EAFF97015A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021" b="14229"/>
          <a:stretch/>
        </p:blipFill>
        <p:spPr>
          <a:xfrm>
            <a:off x="355381" y="1086574"/>
            <a:ext cx="4857750" cy="3485425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CA28B1-924D-1A49-A84E-3D95418BA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744" y="399771"/>
            <a:ext cx="3227411" cy="464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160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C48E4-6DF7-164D-B7A4-999387A04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9933"/>
            <a:ext cx="7886700" cy="47119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Cross-correlations and coherence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3D70CD-7F25-BE41-8931-DBEF13A69E73}"/>
              </a:ext>
            </a:extLst>
          </p:cNvPr>
          <p:cNvSpPr txBox="1"/>
          <p:nvPr/>
        </p:nvSpPr>
        <p:spPr>
          <a:xfrm>
            <a:off x="5982064" y="725090"/>
            <a:ext cx="267845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SST-</a:t>
            </a:r>
            <a:r>
              <a:rPr lang="en-US" dirty="0" err="1">
                <a:solidFill>
                  <a:srgbClr val="C00000"/>
                </a:solidFill>
              </a:rPr>
              <a:t>Taux</a:t>
            </a:r>
            <a:r>
              <a:rPr lang="en-US" dirty="0">
                <a:solidFill>
                  <a:srgbClr val="C00000"/>
                </a:solidFill>
              </a:rPr>
              <a:t> coherence occurs at very low frequencies for ESM1.5</a:t>
            </a:r>
          </a:p>
          <a:p>
            <a:endParaRPr lang="en-US" dirty="0">
              <a:solidFill>
                <a:srgbClr val="C00000"/>
              </a:solidFill>
            </a:endParaRPr>
          </a:p>
          <a:p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SST, </a:t>
            </a:r>
            <a:r>
              <a:rPr lang="en-US" dirty="0" err="1">
                <a:solidFill>
                  <a:srgbClr val="0070C0"/>
                </a:solidFill>
              </a:rPr>
              <a:t>Taux</a:t>
            </a:r>
            <a:r>
              <a:rPr lang="en-US" dirty="0">
                <a:solidFill>
                  <a:srgbClr val="0070C0"/>
                </a:solidFill>
              </a:rPr>
              <a:t> and Z20 in CM2  are strongly coupled at the biennial frequency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Max +</a:t>
            </a:r>
            <a:r>
              <a:rPr lang="en-US" dirty="0" err="1">
                <a:solidFill>
                  <a:srgbClr val="00B050"/>
                </a:solidFill>
              </a:rPr>
              <a:t>ve</a:t>
            </a:r>
            <a:r>
              <a:rPr lang="en-US" dirty="0">
                <a:solidFill>
                  <a:srgbClr val="00B050"/>
                </a:solidFill>
              </a:rPr>
              <a:t> correlations occur at shorter lags for the models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B1D09D-EA45-2242-8879-32406D3B1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725" y="641131"/>
            <a:ext cx="5131393" cy="448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72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SCC Hub 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8E6877"/>
      </a:accent1>
      <a:accent2>
        <a:srgbClr val="9E9F9D"/>
      </a:accent2>
      <a:accent3>
        <a:srgbClr val="615E5F"/>
      </a:accent3>
      <a:accent4>
        <a:srgbClr val="899F99"/>
      </a:accent4>
      <a:accent5>
        <a:srgbClr val="2E4045"/>
      </a:accent5>
      <a:accent6>
        <a:srgbClr val="5E3C58"/>
      </a:accent6>
      <a:hlink>
        <a:srgbClr val="0000FF"/>
      </a:hlink>
      <a:folHlink>
        <a:srgbClr val="800080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SCC_16-9_180227.potx" id="{89AFD80A-75DE-4C56-B385-336335F7497A}" vid="{7BBC939D-5BB0-44A4-9AA0-5F66EFFF6C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6F2F770AD9314CBE492CBB260CCCC2" ma:contentTypeVersion="0" ma:contentTypeDescription="Create a new document." ma:contentTypeScope="" ma:versionID="7cf07f4cce90054f01bc8be9e8b0967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66E393D-08A9-448F-AF81-3114C5ACFC4A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0FE7265-1029-4149-B1EE-3C0A7B4398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EE8077A-E688-4707-AC4B-B826401AF99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RPV5 new project presentation templates</Template>
  <TotalTime>746</TotalTime>
  <Words>271</Words>
  <Application>Microsoft Macintosh PowerPoint</Application>
  <PresentationFormat>On-screen Show (16:9)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Tropical climate variability and ENSO in ACCESS models for CMIP6</vt:lpstr>
      <vt:lpstr>Models and experiments</vt:lpstr>
      <vt:lpstr>Time mean SST, Taux and Z20</vt:lpstr>
      <vt:lpstr>Temporal standard deviations</vt:lpstr>
      <vt:lpstr>EOFs of Pacific SST anomalies</vt:lpstr>
      <vt:lpstr>EOFs of zonal wind stress anomalies</vt:lpstr>
      <vt:lpstr>EOFs of thermocline depth anomalies</vt:lpstr>
      <vt:lpstr>Wavelet and power spectra</vt:lpstr>
      <vt:lpstr>Cross-correlations and coherence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5.1: ACCESS evaluation and application</dc:title>
  <dc:creator>Bluhm, Sonia (O&amp;A, Aspendale)</dc:creator>
  <cp:lastModifiedBy>Rashid, Harun (O&amp;A, Aspendale)</cp:lastModifiedBy>
  <cp:revision>50</cp:revision>
  <dcterms:created xsi:type="dcterms:W3CDTF">2018-10-05T04:11:29Z</dcterms:created>
  <dcterms:modified xsi:type="dcterms:W3CDTF">2019-05-23T05:11:35Z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0x010100246F2F770AD9314CBE492CBB260CCCC2</vt:lpwstr>
  </property>
</Properties>
</file>

<file path=docProps/thumbnail.jpeg>
</file>